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8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82E0B-8EFF-4544-8ACE-D796D519F714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4C880-9515-1141-8285-2A76EC11F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08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(10/21/15 09:47) -----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4C880-9515-1141-8285-2A76EC11F0F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196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A2AF173-7D34-4753-8DDB-481DAC4863A8}" type="datetimeFigureOut">
              <a:rPr lang="en-US" smtClean="0"/>
              <a:pPr/>
              <a:t>10/21/15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3E4542A-7318-406D-8BD5-262439124B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F173-7D34-4753-8DDB-481DAC4863A8}" type="datetimeFigureOut">
              <a:rPr lang="en-US" smtClean="0"/>
              <a:pPr/>
              <a:t>10/21/15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4542A-7318-406D-8BD5-262439124B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F173-7D34-4753-8DDB-481DAC4863A8}" type="datetimeFigureOut">
              <a:rPr lang="en-US" smtClean="0"/>
              <a:pPr/>
              <a:t>10/21/15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4542A-7318-406D-8BD5-262439124B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A2AF173-7D34-4753-8DDB-481DAC4863A8}" type="datetimeFigureOut">
              <a:rPr lang="en-US" smtClean="0"/>
              <a:pPr/>
              <a:t>10/21/15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4542A-7318-406D-8BD5-262439124B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A2AF173-7D34-4753-8DDB-481DAC4863A8}" type="datetimeFigureOut">
              <a:rPr lang="en-US" smtClean="0"/>
              <a:pPr/>
              <a:t>10/21/15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3E4542A-7318-406D-8BD5-262439124B5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A2AF173-7D34-4753-8DDB-481DAC4863A8}" type="datetimeFigureOut">
              <a:rPr lang="en-US" smtClean="0"/>
              <a:pPr/>
              <a:t>10/21/15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3E4542A-7318-406D-8BD5-262439124B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A2AF173-7D34-4753-8DDB-481DAC4863A8}" type="datetimeFigureOut">
              <a:rPr lang="en-US" smtClean="0"/>
              <a:pPr/>
              <a:t>10/21/15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3E4542A-7318-406D-8BD5-262439124B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F173-7D34-4753-8DDB-481DAC4863A8}" type="datetimeFigureOut">
              <a:rPr lang="en-US" smtClean="0"/>
              <a:pPr/>
              <a:t>10/21/15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4542A-7318-406D-8BD5-262439124B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A2AF173-7D34-4753-8DDB-481DAC4863A8}" type="datetimeFigureOut">
              <a:rPr lang="en-US" smtClean="0"/>
              <a:pPr/>
              <a:t>10/21/15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3E4542A-7318-406D-8BD5-262439124B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A2AF173-7D34-4753-8DDB-481DAC4863A8}" type="datetimeFigureOut">
              <a:rPr lang="en-US" smtClean="0"/>
              <a:pPr/>
              <a:t>10/21/15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3E4542A-7318-406D-8BD5-262439124B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A2AF173-7D34-4753-8DDB-481DAC4863A8}" type="datetimeFigureOut">
              <a:rPr lang="en-US" smtClean="0"/>
              <a:pPr/>
              <a:t>10/21/15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3E4542A-7318-406D-8BD5-262439124B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A2AF173-7D34-4753-8DDB-481DAC4863A8}" type="datetimeFigureOut">
              <a:rPr lang="en-US" smtClean="0"/>
              <a:pPr/>
              <a:t>10/21/15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3E4542A-7318-406D-8BD5-262439124B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STATISTICS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FF"/>
                </a:solidFill>
              </a:rPr>
              <a:t>The science of collecting, analyzing, and presenting data</a:t>
            </a:r>
            <a:endParaRPr lang="en-US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wedg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23F7FC"/>
                </a:solidFill>
              </a:rPr>
              <a:t>Abuses of Statistics</a:t>
            </a:r>
            <a:endParaRPr lang="en-US" b="1" dirty="0">
              <a:solidFill>
                <a:srgbClr val="23F7F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Deliberate Distortions—intentionally distort the data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Loaded Questions—Survey questions are worded to get a desired result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Misleading Graphs—Scales on graphs are adjusted to present the desired results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Pollster Pressure—Survey subjects are asked questions that cause them to respond in a way that makes them look good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23F7FC"/>
                </a:solidFill>
              </a:rPr>
              <a:t>Abuses of Statistics</a:t>
            </a:r>
            <a:endParaRPr lang="en-US" b="1" dirty="0">
              <a:solidFill>
                <a:srgbClr val="23F7F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Bad Samples—Select a sample of people who did not match what is being studied 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>
    <p:zoom dir="in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Types of Statistics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Descriptive statistics—describe the characteristics of a set of data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Inferential statistics—use a sample to describe an entire population</a:t>
            </a:r>
          </a:p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pull dir="r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23F7FC"/>
                </a:solidFill>
              </a:rPr>
              <a:t>Terminology</a:t>
            </a:r>
            <a:endParaRPr lang="en-US" b="1" dirty="0">
              <a:solidFill>
                <a:srgbClr val="23F7F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 smtClean="0">
                <a:solidFill>
                  <a:srgbClr val="FFFFFF"/>
                </a:solidFill>
              </a:rPr>
              <a:t>Population—the entire collection of elements of interest in a study </a:t>
            </a:r>
          </a:p>
          <a:p>
            <a:pPr lvl="1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 smtClean="0">
                <a:solidFill>
                  <a:srgbClr val="FFFFFF"/>
                </a:solidFill>
              </a:rPr>
              <a:t>Scores, people, measurements, etc.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 smtClean="0">
                <a:solidFill>
                  <a:srgbClr val="FFFFFF"/>
                </a:solidFill>
              </a:rPr>
              <a:t>Sample—a portion of the population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 smtClean="0">
                <a:solidFill>
                  <a:srgbClr val="FFFFFF"/>
                </a:solidFill>
              </a:rPr>
              <a:t>Parameter—a numerical characteristic of a population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 smtClean="0">
                <a:solidFill>
                  <a:srgbClr val="FFFFFF"/>
                </a:solidFill>
              </a:rPr>
              <a:t>Statistic—a numerical characteristic of a sample</a:t>
            </a:r>
          </a:p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Where does data come from?</a:t>
            </a:r>
            <a:endParaRPr lang="en-US" sz="38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Observational studies—observes individuals and collects data of interest, but does not attempt to influence responses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Sample surveys—collect information about a group by studying some of its members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Census—a sample survey that attempts to include the entire population in the sample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Experiments—apply a treatment and then observe its effect on the subjects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xmlns:p14="http://schemas.microsoft.com/office/powerpoint/2010/main">
    <p:wheel spokes="8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2BD8"/>
                </a:solidFill>
              </a:rPr>
              <a:t>Measurement Errors</a:t>
            </a:r>
            <a:endParaRPr lang="en-US" b="1" dirty="0">
              <a:solidFill>
                <a:srgbClr val="FF2BD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Bias—a systematic error that occurs every time the measurement is taken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Random error—error that occurs at unpredictable intervals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Reliability—Do repeated measurements give similar results?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Validity—how well the data measures what it is supposed to measure</a:t>
            </a:r>
          </a:p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xmlns:p14="http://schemas.microsoft.com/office/powerpoint/2010/main">
    <p:strips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27906"/>
          </a:xfrm>
        </p:spPr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Sampling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59408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Convenience—collect sample from data that is readily available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Random—every item has an equal chance of being selected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Systematic—select every </a:t>
            </a:r>
            <a:r>
              <a:rPr lang="en-US" dirty="0" err="1" smtClean="0">
                <a:solidFill>
                  <a:srgbClr val="FFFFFF"/>
                </a:solidFill>
              </a:rPr>
              <a:t>k</a:t>
            </a:r>
            <a:r>
              <a:rPr lang="en-US" baseline="30000" dirty="0" err="1" smtClean="0">
                <a:solidFill>
                  <a:srgbClr val="FFFFFF"/>
                </a:solidFill>
              </a:rPr>
              <a:t>th</a:t>
            </a:r>
            <a:r>
              <a:rPr lang="en-US" dirty="0" smtClean="0">
                <a:solidFill>
                  <a:srgbClr val="FFFFFF"/>
                </a:solidFill>
              </a:rPr>
              <a:t> item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Stratified—Divide the population into groups and randomly select a few items from each group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Cluster—Divide the population into groups; randomly select a few groups and survey all items in those groups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>
    <p:plus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Sampling Errors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Sampling error—the difference between a sample result and the true population result</a:t>
            </a:r>
          </a:p>
          <a:p>
            <a:r>
              <a:rPr lang="en-US" dirty="0" err="1" smtClean="0">
                <a:solidFill>
                  <a:srgbClr val="FFFFFF"/>
                </a:solidFill>
              </a:rPr>
              <a:t>Nonsampling</a:t>
            </a:r>
            <a:r>
              <a:rPr lang="en-US" dirty="0" smtClean="0">
                <a:solidFill>
                  <a:srgbClr val="FFFFFF"/>
                </a:solidFill>
              </a:rPr>
              <a:t> error—occurs when sample data are incorrectly collected, recorded, or analyzed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>
    <p:split orient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E90062"/>
                </a:solidFill>
              </a:rPr>
              <a:t>Reducing sampling errors</a:t>
            </a:r>
            <a:endParaRPr lang="en-US" b="1" dirty="0">
              <a:solidFill>
                <a:srgbClr val="E9006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Reducing bias—get a better measuring instrument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Improving reliability—repeat the measurements and use the average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Sample size—calculate the sample size based on the population (General rule of thumb—at least 10% of the population)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Biggest problem—Non-response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>
    <p:strips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Abuses of Statistics</a:t>
            </a: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Small samples—Sample is too small to accurately represent the population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Precise numbers—A statistic that is very precise with many decimals is not necessarily accurate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Guesstimates—Reporting estimates that are really just educated guesses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Distorted percentages—Misleading or unclear percentages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>
    <p:newsflash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ustom 2">
      <a:dk1>
        <a:srgbClr val="00449E"/>
      </a:dk1>
      <a:lt1>
        <a:srgbClr val="4E005F"/>
      </a:lt1>
      <a:dk2>
        <a:srgbClr val="666666"/>
      </a:dk2>
      <a:lt2>
        <a:srgbClr val="028588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389</TotalTime>
  <Words>485</Words>
  <Application>Microsoft Macintosh PowerPoint</Application>
  <PresentationFormat>On-screen Show (4:3)</PresentationFormat>
  <Paragraphs>50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Verve</vt:lpstr>
      <vt:lpstr>STATISTICS</vt:lpstr>
      <vt:lpstr>Types of Statistics</vt:lpstr>
      <vt:lpstr>Terminology</vt:lpstr>
      <vt:lpstr>Where does data come from?</vt:lpstr>
      <vt:lpstr>Measurement Errors</vt:lpstr>
      <vt:lpstr>Sampling</vt:lpstr>
      <vt:lpstr>Sampling Errors</vt:lpstr>
      <vt:lpstr>Reducing sampling errors</vt:lpstr>
      <vt:lpstr>Abuses of Statistics</vt:lpstr>
      <vt:lpstr>Abuses of Statistics</vt:lpstr>
      <vt:lpstr>Abuses of Statistics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STATISTICS</dc:title>
  <dc:creator>Marcia Philbrick</dc:creator>
  <cp:lastModifiedBy>Nemaha Central Schools USD 115</cp:lastModifiedBy>
  <cp:revision>34</cp:revision>
  <dcterms:created xsi:type="dcterms:W3CDTF">2009-10-22T16:36:51Z</dcterms:created>
  <dcterms:modified xsi:type="dcterms:W3CDTF">2015-10-21T16:00:59Z</dcterms:modified>
</cp:coreProperties>
</file>